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8" d="100"/>
          <a:sy n="48" d="100"/>
        </p:scale>
        <p:origin x="40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3031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384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9955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9231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823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785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40836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528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8651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191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9304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769AD7-ADCE-4948-8B16-D581C472B103}" type="datetimeFigureOut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16/02/2019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07C27D2-78C4-4DF6-801E-92253421746E}" type="slidenum">
              <a:rPr kumimoji="0" lang="es-CO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CO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2557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/>
          </a:bodyPr>
          <a:lstStyle/>
          <a:p>
            <a:pPr algn="ctr"/>
            <a:r>
              <a:rPr lang="es-CO" sz="3600" b="1" i="1" dirty="0" smtClean="0"/>
              <a:t>¿POR QUÉ SE LA LLAMA A LA IGLESIA APOSTATA,</a:t>
            </a:r>
            <a:br>
              <a:rPr lang="es-CO" sz="3600" b="1" i="1" dirty="0" smtClean="0"/>
            </a:br>
            <a:r>
              <a:rPr lang="es-CO" sz="3600" b="1" i="1" dirty="0" smtClean="0"/>
              <a:t> LA GRAN RAMERA?</a:t>
            </a:r>
            <a:endParaRPr lang="es-CO" sz="3600" b="1" i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128952" y="1825624"/>
            <a:ext cx="5224848" cy="5032375"/>
          </a:xfr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Los profetas del AT a menudo comparan con una mujer adúltera al Israel apóstata que repetidas veces “fornicaba” yendo tras dioses </a:t>
            </a:r>
            <a:r>
              <a:rPr lang="es-CO" dirty="0" smtClean="0"/>
              <a:t>paganos.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Eze.23:30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“Estas </a:t>
            </a:r>
            <a:r>
              <a:rPr lang="es-CO" dirty="0"/>
              <a:t>cosas se harán contigo porque fornicaste en pos de las naciones, con las cuales te contaminaste en sus </a:t>
            </a:r>
            <a:r>
              <a:rPr lang="es-CO" dirty="0" smtClean="0"/>
              <a:t>ídolos”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964723"/>
            <a:ext cx="5143500" cy="4916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496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371959"/>
            <a:ext cx="10515600" cy="6199322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>
                <a:solidFill>
                  <a:srgbClr val="FF0000"/>
                </a:solidFill>
              </a:rPr>
              <a:t>Isa.23:17</a:t>
            </a:r>
            <a:r>
              <a:rPr lang="es-CO" dirty="0"/>
              <a:t>. “Y acontecerá que al fin de los setenta años visitará Jehová a Tiro; y volverá a comerciar, y otra vez fornicará con todos los reinos del mundo sobre la faz de la tierra”. </a:t>
            </a:r>
          </a:p>
          <a:p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Se </a:t>
            </a:r>
            <a:r>
              <a:rPr lang="es-CO" dirty="0"/>
              <a:t>alude aquí a las relaciones ilícitas que Tiro, a fin de hacer ganancias, mantenía con las otras naciones. Por amor al lucro se olvidaban el honor, la justicia y la decencia.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Se </a:t>
            </a:r>
            <a:r>
              <a:rPr lang="es-CO" dirty="0"/>
              <a:t>emplea la misma expresión con referencia a Babilonia </a:t>
            </a:r>
            <a:r>
              <a:rPr lang="es-CO" dirty="0" smtClean="0">
                <a:solidFill>
                  <a:srgbClr val="FF0000"/>
                </a:solidFill>
              </a:rPr>
              <a:t>(Ver Ap.17:1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18:3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mundo de entonces no era diferente de lo 235 que es hoy. La maldición de Babilonia y de Tiro es también la maldición de nuestra época moderna. </a:t>
            </a:r>
          </a:p>
        </p:txBody>
      </p:sp>
    </p:spTree>
    <p:extLst>
      <p:ext uri="{BB962C8B-B14F-4D97-AF65-F5344CB8AC3E}">
        <p14:creationId xmlns:p14="http://schemas.microsoft.com/office/powerpoint/2010/main" val="357320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9966" y="282111"/>
            <a:ext cx="11561736" cy="6369803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Eze.16:15-38</a:t>
            </a:r>
            <a:r>
              <a:rPr lang="es-CO" dirty="0" smtClean="0"/>
              <a:t>. </a:t>
            </a:r>
            <a:r>
              <a:rPr lang="es-CO" dirty="0"/>
              <a:t>"Pero confiaste en tu belleza</a:t>
            </a:r>
            <a:r>
              <a:rPr lang="es-CO" dirty="0" smtClean="0"/>
              <a:t>, </a:t>
            </a:r>
            <a:r>
              <a:rPr lang="es-CO" dirty="0"/>
              <a:t>te prostituiste a causa de tu fama y derramaste tu lujuria sobre cuantos pasaban. ¡Suya fuiste!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16 </a:t>
            </a:r>
            <a:r>
              <a:rPr lang="es-CO" dirty="0"/>
              <a:t>Tomaste de tus vestidos, te hiciste diversos lugares altos y fornicaste sobre ellos. ¡Cosa semejante nunca había sucedido ni volverá a suceder!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17 </a:t>
            </a:r>
            <a:r>
              <a:rPr lang="es-CO" dirty="0"/>
              <a:t>Tomaste asimismo tus hermosas alhajas de oro y de plata, que yo te había dado, te hiciste</a:t>
            </a:r>
            <a:r>
              <a:rPr lang="es-CO" u="sng" dirty="0"/>
              <a:t> imágenes de hombre </a:t>
            </a:r>
            <a:r>
              <a:rPr lang="es-CO" dirty="0"/>
              <a:t>y fornicaste con ellas.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18 </a:t>
            </a:r>
            <a:r>
              <a:rPr lang="es-CO" dirty="0"/>
              <a:t>Tomaste tus vestidos de diversos colores y las cubriste, y mi aceite y mi incienso pusiste delante de ellas.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19 </a:t>
            </a:r>
            <a:r>
              <a:rPr lang="es-CO" dirty="0"/>
              <a:t>Mi pan también, que yo te había dado, la flor de harina, el aceite y la miel, con lo que yo te mantuve, lo pusiste delante de ellas para olor agradable; y fue así, dice Jehová, el Señor.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20 </a:t>
            </a:r>
            <a:r>
              <a:rPr lang="es-CO" dirty="0"/>
              <a:t>Además de esto, tomaste tus hijos y tus hijas que habías dado a luz para mí, y los sacrificaste a ellas para que fueran consumidos. ¿Eran poca cosa tus fornicaciones,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21 </a:t>
            </a:r>
            <a:r>
              <a:rPr lang="es-CO" dirty="0"/>
              <a:t>que degollaste también a mis hijos y los ofreciste a aquellas </a:t>
            </a:r>
            <a:r>
              <a:rPr lang="es-CO" u="sng" dirty="0"/>
              <a:t>imágenes</a:t>
            </a:r>
            <a:r>
              <a:rPr lang="es-CO" dirty="0"/>
              <a:t> como ofrenda que el fuego consumía?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22 </a:t>
            </a:r>
            <a:r>
              <a:rPr lang="es-CO" dirty="0"/>
              <a:t>Y con todas tus abominaciones y tus fornicaciones no te has acordado de los días de tu juventud, cuando estabas desnuda por completo, cuando estabas envuelta en tu sangre. </a:t>
            </a: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309140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8969" y="321276"/>
            <a:ext cx="11561736" cy="6265503"/>
          </a:xfrm>
        </p:spPr>
        <p:txBody>
          <a:bodyPr>
            <a:normAutofit fontScale="92500" lnSpcReduction="20000"/>
          </a:bodyPr>
          <a:lstStyle/>
          <a:p>
            <a:r>
              <a:rPr lang="es-CO" dirty="0"/>
              <a:t>23 "Y sucedió que después de toda tu maldad (¡ay, ay de ti!, dice Jehová, el Señor), </a:t>
            </a:r>
            <a:endParaRPr lang="es-CO" dirty="0" smtClean="0"/>
          </a:p>
          <a:p>
            <a:r>
              <a:rPr lang="es-CO" dirty="0" smtClean="0"/>
              <a:t>24 </a:t>
            </a:r>
            <a:r>
              <a:rPr lang="es-CO" dirty="0"/>
              <a:t>te edificaste lugares altos y te hiciste altar en todas las plazas</a:t>
            </a:r>
            <a:r>
              <a:rPr lang="es-CO" dirty="0" smtClean="0"/>
              <a:t>. </a:t>
            </a:r>
          </a:p>
          <a:p>
            <a:r>
              <a:rPr lang="es-CO" dirty="0" smtClean="0"/>
              <a:t>25 </a:t>
            </a:r>
            <a:r>
              <a:rPr lang="es-CO" dirty="0"/>
              <a:t>En cada cabecera de camino edificaste un lugar alto e hiciste abominable tu hermosura: te ofreciste a cuantos pasaban y multiplicaste tus fornicaciones. </a:t>
            </a:r>
            <a:endParaRPr lang="es-CO" dirty="0" smtClean="0"/>
          </a:p>
          <a:p>
            <a:r>
              <a:rPr lang="es-CO" dirty="0" smtClean="0"/>
              <a:t>26 </a:t>
            </a:r>
            <a:r>
              <a:rPr lang="es-CO" dirty="0"/>
              <a:t>Fornicaste con los hijos de Egipto, tus vecinos, robustos de cuerpo; y aumentaste tus fornicaciones para enojarme. </a:t>
            </a:r>
            <a:endParaRPr lang="es-CO" dirty="0" smtClean="0"/>
          </a:p>
          <a:p>
            <a:r>
              <a:rPr lang="es-CO" dirty="0" smtClean="0"/>
              <a:t>27 </a:t>
            </a:r>
            <a:r>
              <a:rPr lang="es-CO" dirty="0"/>
              <a:t>Por tanto, he aquí que yo extendí contra ti mi mano y disminuí tu provisión ordinaria. Te entregué a la voluntad de las hijas de los filisteos, que te aborrecen y se </a:t>
            </a:r>
            <a:r>
              <a:rPr lang="es-CO" dirty="0" smtClean="0"/>
              <a:t>avergüenzan </a:t>
            </a:r>
            <a:r>
              <a:rPr lang="es-CO" dirty="0"/>
              <a:t>de tu conducta indecente. </a:t>
            </a:r>
            <a:endParaRPr lang="es-CO" dirty="0" smtClean="0"/>
          </a:p>
          <a:p>
            <a:r>
              <a:rPr lang="es-CO" dirty="0" smtClean="0"/>
              <a:t>28 </a:t>
            </a:r>
            <a:r>
              <a:rPr lang="es-CO" dirty="0"/>
              <a:t>Fornicaste también con los asirios, por no haberte saciado; fornicaste con ellos y tampoco te saciaste. </a:t>
            </a:r>
            <a:endParaRPr lang="es-CO" dirty="0" smtClean="0"/>
          </a:p>
          <a:p>
            <a:r>
              <a:rPr lang="es-CO" dirty="0" smtClean="0"/>
              <a:t>29 </a:t>
            </a:r>
            <a:r>
              <a:rPr lang="es-CO" dirty="0"/>
              <a:t>Multiplicaste asimismo tu fornicación en la tierra de Canaán y de los caldeos, y tampoco con esto te saciaste. </a:t>
            </a:r>
            <a:endParaRPr lang="es-CO" dirty="0" smtClean="0"/>
          </a:p>
          <a:p>
            <a:r>
              <a:rPr lang="es-CO" dirty="0" smtClean="0"/>
              <a:t>30 </a:t>
            </a:r>
            <a:r>
              <a:rPr lang="es-CO" dirty="0"/>
              <a:t>"¡</a:t>
            </a:r>
            <a:r>
              <a:rPr lang="es-CO" u="sng" dirty="0"/>
              <a:t>Cuán inconstante es tu corazón, dice Jehová, el Señor, habiendo hecho todas estas cosas, obras de una prostituta desvergonzada</a:t>
            </a:r>
            <a:r>
              <a:rPr lang="es-CO" dirty="0"/>
              <a:t>, </a:t>
            </a:r>
            <a:endParaRPr lang="es-CO" dirty="0" smtClean="0"/>
          </a:p>
          <a:p>
            <a:r>
              <a:rPr lang="es-CO" dirty="0" smtClean="0"/>
              <a:t>31 </a:t>
            </a:r>
            <a:r>
              <a:rPr lang="es-CO" u="sng" dirty="0"/>
              <a:t>edificando tus lugares altos en cada cabecera de camino</a:t>
            </a:r>
            <a:r>
              <a:rPr lang="es-CO" dirty="0"/>
              <a:t> y </a:t>
            </a:r>
            <a:r>
              <a:rPr lang="es-CO" u="sng" dirty="0"/>
              <a:t>levantando tus altares en todas las plazas</a:t>
            </a:r>
            <a:r>
              <a:rPr lang="es-CO" dirty="0"/>
              <a:t>! Pero no fuiste semejante a una prostituta en que menospreciaste la paga. </a:t>
            </a:r>
          </a:p>
        </p:txBody>
      </p:sp>
    </p:spTree>
    <p:extLst>
      <p:ext uri="{BB962C8B-B14F-4D97-AF65-F5344CB8AC3E}">
        <p14:creationId xmlns:p14="http://schemas.microsoft.com/office/powerpoint/2010/main" val="24233088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5351" y="370702"/>
            <a:ext cx="11825417" cy="6264875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 lnSpcReduction="20000"/>
          </a:bodyPr>
          <a:lstStyle/>
          <a:p>
            <a:r>
              <a:rPr lang="es-CO" dirty="0" smtClean="0"/>
              <a:t>32 </a:t>
            </a:r>
            <a:r>
              <a:rPr lang="es-CO" dirty="0"/>
              <a:t>Fuiste como la mujer adúltera que en lugar de su </a:t>
            </a:r>
            <a:r>
              <a:rPr lang="es-CO" u="sng" dirty="0"/>
              <a:t>marido</a:t>
            </a:r>
            <a:r>
              <a:rPr lang="es-CO" dirty="0"/>
              <a:t> recibe a </a:t>
            </a:r>
            <a:r>
              <a:rPr lang="es-CO" u="sng" dirty="0"/>
              <a:t>extraños</a:t>
            </a:r>
            <a:r>
              <a:rPr lang="es-CO" dirty="0"/>
              <a:t>. </a:t>
            </a:r>
            <a:endParaRPr lang="es-CO" dirty="0" smtClean="0"/>
          </a:p>
          <a:p>
            <a:r>
              <a:rPr lang="es-CO" dirty="0" smtClean="0"/>
              <a:t>33 </a:t>
            </a:r>
            <a:r>
              <a:rPr lang="es-CO" dirty="0"/>
              <a:t>A todas las prostitutas les dan regalos; pero tú diste tus regalos a todos tus amantes. Les diste presentes, para que de todas partes vinieran a ti en tus fornicaciones. </a:t>
            </a:r>
            <a:endParaRPr lang="es-CO" dirty="0" smtClean="0"/>
          </a:p>
          <a:p>
            <a:r>
              <a:rPr lang="es-CO" dirty="0" smtClean="0"/>
              <a:t>34 </a:t>
            </a:r>
            <a:r>
              <a:rPr lang="es-CO" dirty="0"/>
              <a:t>Y ha sucedido contigo, en tus fornicaciones, lo contrario de las demás mujeres: porque ninguno te ha solicitado para fornicar, y tú das la paga, en lugar de recibirla; por eso has sido diferente. </a:t>
            </a:r>
            <a:r>
              <a:rPr lang="es-CO" dirty="0" smtClean="0">
                <a:solidFill>
                  <a:srgbClr val="FF0000"/>
                </a:solidFill>
              </a:rPr>
              <a:t>(Ver 2 Cor.11:2; Ap.14:7; 19:10). </a:t>
            </a:r>
          </a:p>
          <a:p>
            <a:pPr marL="0" indent="0">
              <a:buNone/>
            </a:pPr>
            <a:r>
              <a:rPr lang="es-CO" dirty="0" smtClean="0"/>
              <a:t>EL ADULTERIO DE ESTA MUJER APÓSTATA, REPRESENTA LA MEZCLA DE LA RELIGIÓN CON LA POLÍTICA DE TODAS LAS NACIONES DE LA TIERRA</a:t>
            </a:r>
            <a:r>
              <a:rPr lang="es-CO" dirty="0" smtClean="0">
                <a:solidFill>
                  <a:srgbClr val="FF0000"/>
                </a:solidFill>
              </a:rPr>
              <a:t>. </a:t>
            </a:r>
          </a:p>
          <a:p>
            <a:pPr marL="0" indent="0">
              <a:buNone/>
            </a:pPr>
            <a:r>
              <a:rPr lang="es-CO" sz="3000" b="1" dirty="0" smtClean="0"/>
              <a:t>La </a:t>
            </a:r>
            <a:r>
              <a:rPr lang="es-CO" sz="3000" b="1" dirty="0"/>
              <a:t>ramera está </a:t>
            </a:r>
            <a:r>
              <a:rPr lang="es-CO" sz="3000" b="1" u="sng" dirty="0"/>
              <a:t>sentada</a:t>
            </a:r>
            <a:r>
              <a:rPr lang="es-CO" sz="3000" b="1" dirty="0"/>
              <a:t> sobre muchas aguas</a:t>
            </a:r>
            <a:r>
              <a:rPr lang="es-CO" dirty="0"/>
              <a:t>. </a:t>
            </a:r>
            <a:r>
              <a:rPr lang="es-CO" dirty="0" smtClean="0">
                <a:solidFill>
                  <a:srgbClr val="FF0000"/>
                </a:solidFill>
              </a:rPr>
              <a:t>Ap.17:15</a:t>
            </a:r>
            <a:r>
              <a:rPr lang="es-CO" dirty="0">
                <a:solidFill>
                  <a:srgbClr val="FF0000"/>
                </a:solidFill>
              </a:rPr>
              <a:t>. </a:t>
            </a:r>
          </a:p>
          <a:p>
            <a:r>
              <a:rPr lang="es-CO" dirty="0"/>
              <a:t> O sea que ejerce un poder despótico sobre muchos “pueblos” y “naciones”. La “gran ramera”, símbolo de Babilonia, se presenta ejerciendo su poder en forma continuada. </a:t>
            </a:r>
          </a:p>
          <a:p>
            <a:r>
              <a:rPr lang="es-CO" dirty="0"/>
              <a:t>La antigua ciudad de Babilonia estaba situada junto a las aguas del río Éufrates </a:t>
            </a:r>
            <a:r>
              <a:rPr lang="es-CO" dirty="0">
                <a:solidFill>
                  <a:srgbClr val="FF0000"/>
                </a:solidFill>
              </a:rPr>
              <a:t>(ver Jer.50:12, 38), </a:t>
            </a:r>
            <a:r>
              <a:rPr lang="es-CO" dirty="0"/>
              <a:t>moraba simbólicamente “entre muchas aguas” o pueblos </a:t>
            </a:r>
            <a:r>
              <a:rPr lang="es-CO" dirty="0">
                <a:solidFill>
                  <a:srgbClr val="FF0000"/>
                </a:solidFill>
              </a:rPr>
              <a:t>(Jer.51:12-13; Isa.8:7-8; Isa.14:6; Jer.50:23)</a:t>
            </a:r>
            <a:r>
              <a:rPr lang="es-CO" dirty="0"/>
              <a:t>, así también a la Babilonia moderna se la presenta </a:t>
            </a:r>
            <a:r>
              <a:rPr lang="es-CO" u="sng" dirty="0"/>
              <a:t>sentada</a:t>
            </a:r>
            <a:r>
              <a:rPr lang="es-CO" dirty="0"/>
              <a:t> o viviendo sobre los pueblos de la tierra, u oprimiéndoles.</a:t>
            </a:r>
          </a:p>
          <a:p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6706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60638"/>
            <a:ext cx="10515600" cy="6388443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3000" b="1" dirty="0" smtClean="0"/>
              <a:t>“</a:t>
            </a:r>
            <a:r>
              <a:rPr lang="es-CO" sz="3000" b="1" i="1" dirty="0" smtClean="0"/>
              <a:t>En </a:t>
            </a:r>
            <a:r>
              <a:rPr lang="es-CO" sz="3000" b="1" i="1" dirty="0"/>
              <a:t>su frente tenía un nombre escrito, un </a:t>
            </a:r>
            <a:r>
              <a:rPr lang="es-CO" sz="3000" b="1" i="1" u="sng" dirty="0"/>
              <a:t>misterio</a:t>
            </a:r>
            <a:r>
              <a:rPr lang="es-CO" sz="3000" b="1" i="1" dirty="0"/>
              <a:t>: "</a:t>
            </a:r>
            <a:r>
              <a:rPr lang="es-CO" sz="3000" b="1" i="1" dirty="0" smtClean="0"/>
              <a:t>Babilonia </a:t>
            </a:r>
            <a:r>
              <a:rPr lang="es-CO" sz="3000" b="1" i="1" dirty="0"/>
              <a:t>la grande, la madre de las rameras y de las abominaciones de la </a:t>
            </a:r>
            <a:r>
              <a:rPr lang="es-CO" sz="3000" b="1" i="1" dirty="0" smtClean="0"/>
              <a:t>tierra</a:t>
            </a:r>
            <a:r>
              <a:rPr lang="es-CO" sz="3000" b="1" dirty="0" smtClean="0"/>
              <a:t>“. </a:t>
            </a:r>
            <a:r>
              <a:rPr lang="es-CO" sz="3000" b="1" dirty="0" smtClean="0">
                <a:solidFill>
                  <a:srgbClr val="FF0000"/>
                </a:solidFill>
              </a:rPr>
              <a:t>Ap.17:5.</a:t>
            </a:r>
          </a:p>
          <a:p>
            <a:r>
              <a:rPr lang="es-CO" sz="3000" dirty="0"/>
              <a:t>El carácter que refleja el nombre </a:t>
            </a:r>
            <a:r>
              <a:rPr lang="es-CO" sz="3000" dirty="0" smtClean="0"/>
              <a:t>“Babilonia</a:t>
            </a:r>
            <a:r>
              <a:rPr lang="es-CO" sz="3000" dirty="0"/>
              <a:t>” ha sido escogido deliberadamente por la mujer.  Esto puede deducirse porque el nombre aparece en su </a:t>
            </a:r>
            <a:r>
              <a:rPr lang="es-CO" sz="3000" u="sng" dirty="0" smtClean="0"/>
              <a:t>frente.</a:t>
            </a:r>
          </a:p>
          <a:p>
            <a:r>
              <a:rPr lang="es-CO" dirty="0" smtClean="0"/>
              <a:t>BABILONIA </a:t>
            </a:r>
            <a:r>
              <a:rPr lang="es-CO" dirty="0"/>
              <a:t>LA GRANDE. </a:t>
            </a:r>
            <a:r>
              <a:rPr lang="es-CO" dirty="0" smtClean="0"/>
              <a:t>Es una representación </a:t>
            </a:r>
            <a:r>
              <a:rPr lang="es-CO" dirty="0"/>
              <a:t>de los sistemas religiosos apóstatas a través de la historia; pero “Babilonia la grande” simboliza en un sentido especial a las religiones apóstatas que se unirán en el tiempo del </a:t>
            </a:r>
            <a:r>
              <a:rPr lang="es-CO" dirty="0" smtClean="0"/>
              <a:t>fin, contra el Remanente” de Dios.  </a:t>
            </a:r>
            <a:r>
              <a:rPr lang="es-CO" dirty="0" smtClean="0">
                <a:solidFill>
                  <a:srgbClr val="FF0000"/>
                </a:solidFill>
              </a:rPr>
              <a:t>(Ver  Ap.14:8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16:13-14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y 18:24</a:t>
            </a:r>
            <a:r>
              <a:rPr lang="es-CO" dirty="0">
                <a:solidFill>
                  <a:srgbClr val="FF0000"/>
                </a:solidFill>
              </a:rPr>
              <a:t>).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Misterio: Ap.1:20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dirty="0" smtClean="0">
                <a:solidFill>
                  <a:srgbClr val="FF0000"/>
                </a:solidFill>
              </a:rPr>
              <a:t>“</a:t>
            </a:r>
            <a:r>
              <a:rPr lang="es-CO" dirty="0" smtClean="0"/>
              <a:t>Cristo </a:t>
            </a:r>
            <a:r>
              <a:rPr lang="es-CO" dirty="0"/>
              <a:t>les dijo a sus discípulos que les era “dado saber los misterios del reino de los cielos”, pero no a las multitudes</a:t>
            </a:r>
            <a:r>
              <a:rPr lang="es-CO" dirty="0">
                <a:solidFill>
                  <a:srgbClr val="FF0000"/>
                </a:solidFill>
              </a:rPr>
              <a:t> </a:t>
            </a:r>
            <a:r>
              <a:rPr lang="es-CO" dirty="0" smtClean="0">
                <a:solidFill>
                  <a:srgbClr val="FF0000"/>
                </a:solidFill>
              </a:rPr>
              <a:t>( Mat </a:t>
            </a:r>
            <a:r>
              <a:rPr lang="es-CO" dirty="0">
                <a:solidFill>
                  <a:srgbClr val="FF0000"/>
                </a:solidFill>
              </a:rPr>
              <a:t>13:11. </a:t>
            </a:r>
            <a:r>
              <a:rPr lang="es-CO" dirty="0" smtClean="0"/>
              <a:t>“La comunión íntima de Jehová es con los que lo temen, y a ellos hará conocer su pacto”.</a:t>
            </a:r>
            <a:r>
              <a:rPr lang="es-CO" dirty="0" smtClean="0">
                <a:solidFill>
                  <a:srgbClr val="FF0000"/>
                </a:solidFill>
              </a:rPr>
              <a:t> Sal.25:14.</a:t>
            </a:r>
            <a:endParaRPr lang="es-CO" dirty="0" smtClean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41181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1848" y="296562"/>
            <a:ext cx="11640065" cy="2360141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el </a:t>
            </a:r>
            <a:r>
              <a:rPr lang="es-CO" dirty="0" smtClean="0">
                <a:solidFill>
                  <a:srgbClr val="FF0000"/>
                </a:solidFill>
              </a:rPr>
              <a:t>Ap.</a:t>
            </a:r>
            <a:r>
              <a:rPr lang="es-CO" dirty="0" smtClean="0">
                <a:solidFill>
                  <a:srgbClr val="FF0000"/>
                </a:solidFill>
              </a:rPr>
              <a:t>17:18</a:t>
            </a:r>
            <a:r>
              <a:rPr lang="es-CO" dirty="0" smtClean="0"/>
              <a:t> </a:t>
            </a:r>
            <a:r>
              <a:rPr lang="es-CO" dirty="0"/>
              <a:t>se llama a la Babilonia simbólica “la gran ciudad” </a:t>
            </a: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Ap.16:19</a:t>
            </a:r>
            <a:r>
              <a:rPr lang="es-CO" dirty="0"/>
              <a:t> </a:t>
            </a:r>
            <a:r>
              <a:rPr lang="es-CO" dirty="0" smtClean="0"/>
              <a:t>y </a:t>
            </a:r>
            <a:r>
              <a:rPr lang="es-CO" dirty="0" smtClean="0">
                <a:solidFill>
                  <a:srgbClr val="FF0000"/>
                </a:solidFill>
              </a:rPr>
              <a:t>18:18</a:t>
            </a:r>
            <a:r>
              <a:rPr lang="es-CO" dirty="0" smtClean="0">
                <a:solidFill>
                  <a:srgbClr val="FF0000"/>
                </a:solidFill>
              </a:rPr>
              <a:t>;</a:t>
            </a:r>
            <a:r>
              <a:rPr lang="es-CO" dirty="0" smtClean="0"/>
              <a:t> </a:t>
            </a:r>
            <a:r>
              <a:rPr lang="es-CO" dirty="0"/>
              <a:t>pero ahora es llamada “la grande</a:t>
            </a:r>
            <a:r>
              <a:rPr lang="es-CO" dirty="0" smtClean="0"/>
              <a:t>”, </a:t>
            </a:r>
            <a:r>
              <a:rPr lang="es-CO" dirty="0"/>
              <a:t>porque este capítulo trata más particularmente con el gran esfuerzo final de Satanás para lograr la lealtad de la raza humana por medio de la religión. </a:t>
            </a:r>
            <a:r>
              <a:rPr lang="es-CO" dirty="0" smtClean="0"/>
              <a:t>Ciudad del </a:t>
            </a:r>
            <a:r>
              <a:rPr lang="es-CO" dirty="0" smtClean="0"/>
              <a:t>Vaticano</a:t>
            </a:r>
            <a:r>
              <a:rPr lang="es-CO" dirty="0"/>
              <a:t>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Ocupa </a:t>
            </a:r>
            <a:r>
              <a:rPr lang="es-CO" dirty="0"/>
              <a:t>440.000 m2 y </a:t>
            </a:r>
            <a:r>
              <a:rPr lang="es-CO" b="1" dirty="0"/>
              <a:t>es el estado más pequeño e influyente del </a:t>
            </a:r>
            <a:r>
              <a:rPr lang="es-CO" b="1" dirty="0" err="1" smtClean="0"/>
              <a:t>mund</a:t>
            </a:r>
            <a:endParaRPr lang="es-CO" b="1" dirty="0" smtClean="0"/>
          </a:p>
          <a:p>
            <a:pPr marL="0" indent="0" algn="ctr">
              <a:buNone/>
            </a:pPr>
            <a:r>
              <a:rPr lang="es-CO" dirty="0" smtClean="0"/>
              <a:t>42 HECTÁREAS</a:t>
            </a:r>
            <a:endParaRPr lang="es-CO" dirty="0" smtClean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7982" y="3002692"/>
            <a:ext cx="4287795" cy="2506012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834079" y="5596750"/>
            <a:ext cx="10515600" cy="1261884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cuán apropiado es “Babilonia la grande” como un símbolo profético </a:t>
            </a: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</a:t>
            </a:r>
            <a:r>
              <a:rPr kumimoji="0" lang="es-CO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organización religiosa apóstata, bien constituida y universal</a:t>
            </a:r>
            <a:r>
              <a:rPr kumimoji="0" lang="es-CO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 </a:t>
            </a:r>
            <a:endParaRPr kumimoji="0" lang="es-CO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24466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308918"/>
            <a:ext cx="10515600" cy="6215449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“Babilonia la grande” es el nombre con el que la Inspiración se refiere a la gran triple unión religiosa del papado, el protestantismo apóstata y el </a:t>
            </a:r>
            <a:r>
              <a:rPr lang="es-CO" dirty="0" smtClean="0"/>
              <a:t>espiritismo.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(ver </a:t>
            </a:r>
            <a:r>
              <a:rPr lang="es-CO" dirty="0" smtClean="0">
                <a:solidFill>
                  <a:srgbClr val="FF0000"/>
                </a:solidFill>
              </a:rPr>
              <a:t>Ap.16:13</a:t>
            </a:r>
            <a:r>
              <a:rPr lang="es-CO" dirty="0">
                <a:solidFill>
                  <a:srgbClr val="FF0000"/>
                </a:solidFill>
              </a:rPr>
              <a:t>, </a:t>
            </a:r>
            <a:r>
              <a:rPr lang="es-CO" dirty="0" smtClean="0">
                <a:solidFill>
                  <a:srgbClr val="FF0000"/>
                </a:solidFill>
              </a:rPr>
              <a:t>18-19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 Ap.14:8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Ap.18:2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Conflicto de los Siglos </a:t>
            </a:r>
            <a:r>
              <a:rPr lang="es-CO" dirty="0">
                <a:solidFill>
                  <a:srgbClr val="FF0000"/>
                </a:solidFill>
              </a:rPr>
              <a:t>645</a:t>
            </a:r>
            <a:r>
              <a:rPr lang="es-CO" dirty="0" smtClean="0">
                <a:solidFill>
                  <a:srgbClr val="FF0000"/>
                </a:solidFill>
              </a:rPr>
              <a:t>; Dan.4:30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Zac.10:2-3 y 11:3-9</a:t>
            </a:r>
            <a:r>
              <a:rPr lang="es-CO" dirty="0">
                <a:solidFill>
                  <a:srgbClr val="FF0000"/>
                </a:solidFill>
              </a:rPr>
              <a:t>). 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El </a:t>
            </a:r>
            <a:r>
              <a:rPr lang="es-CO" dirty="0"/>
              <a:t>nombre “Babilonia” se refiere a las organizaciones y a sus dirigentes, y no tanto a sus miembros, los cuales son llamados “muchas aguas</a:t>
            </a:r>
            <a:r>
              <a:rPr lang="es-CO" dirty="0" smtClean="0"/>
              <a:t>”.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(Ver Ap.17:1,15</a:t>
            </a:r>
            <a:r>
              <a:rPr lang="es-CO" dirty="0">
                <a:solidFill>
                  <a:srgbClr val="FF0000"/>
                </a:solidFill>
              </a:rPr>
              <a:t>) </a:t>
            </a:r>
            <a:r>
              <a:rPr lang="es-CO" dirty="0"/>
              <a:t>y </a:t>
            </a:r>
            <a:r>
              <a:rPr lang="es-CO" dirty="0" smtClean="0"/>
              <a:t>también son llamados “los moradores </a:t>
            </a:r>
            <a:r>
              <a:rPr lang="es-CO" dirty="0"/>
              <a:t>de la tierra” </a:t>
            </a:r>
            <a:r>
              <a:rPr lang="es-CO" dirty="0" smtClean="0">
                <a:solidFill>
                  <a:srgbClr val="FF0000"/>
                </a:solidFill>
              </a:rPr>
              <a:t>(Ap.17:2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:8</a:t>
            </a:r>
            <a:r>
              <a:rPr lang="es-CO" dirty="0">
                <a:solidFill>
                  <a:srgbClr val="FF0000"/>
                </a:solidFill>
              </a:rPr>
              <a:t>). 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b="1" dirty="0" smtClean="0"/>
              <a:t>MADRE </a:t>
            </a:r>
            <a:r>
              <a:rPr lang="es-CO" b="1" dirty="0"/>
              <a:t>DE LAS RAMERAS. </a:t>
            </a:r>
          </a:p>
          <a:p>
            <a:pPr marL="0" indent="0" algn="ctr">
              <a:buNone/>
            </a:pPr>
            <a:r>
              <a:rPr lang="es-CO" dirty="0" smtClean="0"/>
              <a:t>Como </a:t>
            </a:r>
            <a:r>
              <a:rPr lang="es-CO" dirty="0"/>
              <a:t>ya se hizo notar, “Babilonia la grande” incluye al protestantismo apóstata en el tiempo que aquí se considera; por lo tanto, las hijas de esta “madre” son las diversas organizaciones religiosas que componen el protestantismo </a:t>
            </a:r>
            <a:r>
              <a:rPr lang="es-CO" dirty="0" smtClean="0"/>
              <a:t>apóstata, las cuales han adoptado el domingo como día de reposo, contrario a la Palabra de Dios, que ordena santificar el sábado. </a:t>
            </a: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(Ver Ge.2:1-3; Ex.20:8-11; Ez.20:12; Mar.2:27,28).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9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60639"/>
            <a:ext cx="10515600" cy="1530050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Autofit/>
          </a:bodyPr>
          <a:lstStyle/>
          <a:p>
            <a:pPr algn="ctr"/>
            <a:r>
              <a:rPr lang="es-CO" sz="2800" dirty="0" smtClean="0"/>
              <a:t>Esto se ha venido desarrollando poco a poco, a partir del momento cuando su herida mortal fue sanada, y a partir de2015, ha tomado nuevo impulso, cuando el papa francisco, hablo ante las dos cámaras en Estados Unidos. </a:t>
            </a:r>
            <a:endParaRPr lang="es-CO" sz="2800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43336" y="5021398"/>
            <a:ext cx="3976944" cy="147161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2000" dirty="0" smtClean="0"/>
              <a:t>Esta notable profecía le fue revelada por Dios a su sirvo Juan en la Isla de Patmos, en el año 96, d.C. Y hoy, 1923 años después, vemos su extraordinario cumplimiento. </a:t>
            </a:r>
            <a:endParaRPr lang="es-CO" sz="2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1862523"/>
            <a:ext cx="3882081" cy="298132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5144" y="1862523"/>
            <a:ext cx="3426813" cy="29813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239" y="1924306"/>
            <a:ext cx="2868698" cy="2919544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5000883" y="5015685"/>
            <a:ext cx="32410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 papa Francisco, en representación de la Iglesia Católica ha </a:t>
            </a:r>
            <a:r>
              <a:rPr kumimoji="0" lang="es-C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tenido muchas reuniones ecuménicas con todos los líderes de otras religiones. </a:t>
            </a:r>
            <a:r>
              <a:rPr kumimoji="0" lang="es-CO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Incluyendo a los Judíos. </a:t>
            </a:r>
            <a:endParaRPr kumimoji="0" lang="es-CO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8336821" y="4843850"/>
            <a:ext cx="301697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Por ende, es urgente que usted y yo, como sabedores de esto, lo demos a conocer al mundo entero, para que </a:t>
            </a:r>
            <a:r>
              <a:rPr kumimoji="0" lang="es-CO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escoja </a:t>
            </a:r>
            <a:r>
              <a:rPr kumimoji="0" lang="es-C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libremente a </a:t>
            </a:r>
            <a:r>
              <a:rPr kumimoji="0" lang="es-CO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quien </a:t>
            </a:r>
            <a:r>
              <a:rPr kumimoji="0" lang="es-CO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 quiere </a:t>
            </a:r>
            <a:r>
              <a:rPr kumimoji="0" lang="es-CO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servir, y se prepare para el regreso de Cristo.</a:t>
            </a:r>
            <a:endParaRPr kumimoji="0" lang="es-CO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57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8346" y="160637"/>
            <a:ext cx="11528854" cy="6400800"/>
          </a:xfrm>
          <a:solidFill>
            <a:schemeClr val="bg1">
              <a:lumMod val="95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POR ÚLTIMO ABOMINACIONES DE LA TIERRA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i="1" dirty="0" smtClean="0"/>
              <a:t>En </a:t>
            </a:r>
            <a:r>
              <a:rPr lang="es-CO" i="1" dirty="0"/>
              <a:t>su frente tenía un nombre escrito, un misterio: "Babilonia[9] la grande, la madre de las rameras y de las abominaciones de la tierra</a:t>
            </a:r>
            <a:r>
              <a:rPr lang="es-CO" dirty="0" smtClean="0"/>
              <a:t>"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b="1" i="1" dirty="0" smtClean="0"/>
              <a:t>Abominaciones </a:t>
            </a:r>
            <a:r>
              <a:rPr lang="es-CO" b="1" i="1" dirty="0"/>
              <a:t>y de la inmundicia de su </a:t>
            </a:r>
            <a:r>
              <a:rPr lang="es-CO" b="1" i="1" dirty="0" smtClean="0"/>
              <a:t>fornicación</a:t>
            </a:r>
            <a:endParaRPr lang="es-CO" b="1" i="1" dirty="0"/>
          </a:p>
          <a:p>
            <a:pPr marL="0" indent="0" algn="ctr">
              <a:buNone/>
            </a:pPr>
            <a:r>
              <a:rPr lang="es-CO" dirty="0" smtClean="0"/>
              <a:t>“actos </a:t>
            </a:r>
            <a:r>
              <a:rPr lang="es-CO" dirty="0"/>
              <a:t>inmundos, es decir la suciedad que es su fornicación”.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(Es una fornicación, mezclar la Palabra de Dios con las creencias y la política de las naciones del mundo, para lograr una sola religión universal)  </a:t>
            </a:r>
            <a:r>
              <a:rPr lang="es-CO" dirty="0" smtClean="0"/>
              <a:t>Ver Mat.15:9; y lo que sucedió con los hijos de Aarón: Lev.10:1,2.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000" b="1" dirty="0"/>
              <a:t>Con ella han fornicado los reyes de la </a:t>
            </a:r>
            <a:r>
              <a:rPr lang="es-CO" sz="3000" b="1" dirty="0" smtClean="0"/>
              <a:t>tierra</a:t>
            </a:r>
            <a:endParaRPr lang="es-CO" sz="3000" b="1" dirty="0"/>
          </a:p>
          <a:p>
            <a:pPr marL="0" indent="0" algn="ctr">
              <a:buNone/>
            </a:pPr>
            <a:r>
              <a:rPr lang="es-CO" dirty="0"/>
              <a:t>Gr. </a:t>
            </a:r>
            <a:r>
              <a:rPr lang="es-CO" dirty="0" smtClean="0"/>
              <a:t>Pornéuō. Esta </a:t>
            </a:r>
            <a:r>
              <a:rPr lang="es-CO" dirty="0"/>
              <a:t>expresión equivale a “fornicar” en el AT </a:t>
            </a:r>
            <a:r>
              <a:rPr lang="es-CO" dirty="0" smtClean="0">
                <a:solidFill>
                  <a:srgbClr val="FF0000"/>
                </a:solidFill>
              </a:rPr>
              <a:t>(Eze.23:30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y Hos.4:12), </a:t>
            </a:r>
            <a:r>
              <a:rPr lang="es-CO" dirty="0" smtClean="0"/>
              <a:t>se refiere a la alianza de Israel con las naciones paganas, introduciendo la idolatría en su medio. </a:t>
            </a:r>
            <a:r>
              <a:rPr lang="es-CO" dirty="0"/>
              <a:t>Usada en sentido figurado, como aquí, se refiere a una alianza ilícita de los falsos cristianos con otro señor que no es </a:t>
            </a:r>
            <a:r>
              <a:rPr lang="es-CO" dirty="0" smtClean="0"/>
              <a:t>Cristo, -el verdadero esposo.   </a:t>
            </a:r>
          </a:p>
          <a:p>
            <a:pPr marL="0" indent="0" algn="ctr">
              <a:buNone/>
            </a:pPr>
            <a:r>
              <a:rPr lang="es-CO" dirty="0" smtClean="0"/>
              <a:t>En </a:t>
            </a:r>
            <a:r>
              <a:rPr lang="es-CO" dirty="0"/>
              <a:t>este caso una unión político- religiosa entre una iglesia apóstata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ver Ap.17:5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 y las naciones de la tierra.  </a:t>
            </a:r>
            <a:r>
              <a:rPr lang="es-CO" dirty="0" smtClean="0">
                <a:solidFill>
                  <a:srgbClr val="FF0000"/>
                </a:solidFill>
              </a:rPr>
              <a:t>Isa.23:15</a:t>
            </a:r>
            <a:r>
              <a:rPr lang="es-CO" dirty="0">
                <a:solidFill>
                  <a:srgbClr val="FF0000"/>
                </a:solidFill>
              </a:rPr>
              <a:t>, </a:t>
            </a:r>
            <a:r>
              <a:rPr lang="es-CO" dirty="0" smtClean="0">
                <a:solidFill>
                  <a:srgbClr val="FF0000"/>
                </a:solidFill>
              </a:rPr>
              <a:t>17</a:t>
            </a:r>
            <a:r>
              <a:rPr lang="es-CO" dirty="0">
                <a:solidFill>
                  <a:srgbClr val="FF0000"/>
                </a:solidFill>
              </a:rPr>
              <a:t>. </a:t>
            </a:r>
          </a:p>
          <a:p>
            <a:pPr marL="0" indent="0" algn="ctr">
              <a:buNone/>
            </a:pP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1148260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8919" y="185350"/>
            <a:ext cx="11615351" cy="6512011"/>
          </a:xfrm>
          <a:solidFill>
            <a:schemeClr val="bg1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Es </a:t>
            </a:r>
            <a:r>
              <a:rPr lang="es-CO" dirty="0"/>
              <a:t>decir, poderes políticos </a:t>
            </a:r>
            <a:r>
              <a:rPr lang="es-CO" dirty="0" smtClean="0"/>
              <a:t>que </a:t>
            </a:r>
            <a:r>
              <a:rPr lang="es-CO" dirty="0"/>
              <a:t>pondrán su autoridad y sus recursos a disposición de la “gran ramera” </a:t>
            </a:r>
            <a:r>
              <a:rPr lang="es-CO" dirty="0" smtClean="0"/>
              <a:t>y </a:t>
            </a:r>
            <a:r>
              <a:rPr lang="es-CO" dirty="0"/>
              <a:t>por medio de los cuales ella intentará cumplir su propósito de matar a todo el pueblo de Dios </a:t>
            </a:r>
            <a:r>
              <a:rPr lang="es-CO" dirty="0" smtClean="0">
                <a:solidFill>
                  <a:srgbClr val="FF0000"/>
                </a:solidFill>
              </a:rPr>
              <a:t>(Ap.17:6</a:t>
            </a:r>
            <a:r>
              <a:rPr lang="es-CO" dirty="0">
                <a:solidFill>
                  <a:srgbClr val="FF0000"/>
                </a:solidFill>
              </a:rPr>
              <a:t>, </a:t>
            </a:r>
            <a:r>
              <a:rPr lang="es-CO" dirty="0" smtClean="0">
                <a:solidFill>
                  <a:srgbClr val="FF0000"/>
                </a:solidFill>
              </a:rPr>
              <a:t>14</a:t>
            </a:r>
            <a:r>
              <a:rPr lang="es-CO" dirty="0">
                <a:solidFill>
                  <a:srgbClr val="FF0000"/>
                </a:solidFill>
              </a:rPr>
              <a:t>) </a:t>
            </a:r>
            <a:r>
              <a:rPr lang="es-CO" dirty="0"/>
              <a:t>y gobernar a los “moradores de la tierra” </a:t>
            </a:r>
            <a:r>
              <a:rPr lang="es-CO" dirty="0" smtClean="0">
                <a:solidFill>
                  <a:srgbClr val="FF0000"/>
                </a:solidFill>
              </a:rPr>
              <a:t>(Ap. 17:8</a:t>
            </a:r>
            <a:r>
              <a:rPr lang="es-CO" dirty="0">
                <a:solidFill>
                  <a:srgbClr val="FF0000"/>
                </a:solidFill>
              </a:rPr>
              <a:t>).  </a:t>
            </a:r>
            <a:r>
              <a:rPr lang="es-CO" dirty="0"/>
              <a:t>Los “reyes de la tierra” serán sus cómplices en ese crimen. </a:t>
            </a:r>
          </a:p>
          <a:p>
            <a:r>
              <a:rPr lang="es-CO" dirty="0"/>
              <a:t> </a:t>
            </a:r>
            <a:r>
              <a:rPr lang="es-CO" dirty="0" smtClean="0"/>
              <a:t> </a:t>
            </a:r>
            <a:r>
              <a:rPr lang="es-CO" dirty="0"/>
              <a:t>Los habitantes de la </a:t>
            </a:r>
            <a:r>
              <a:rPr lang="es-CO" dirty="0" smtClean="0"/>
              <a:t>tierra  </a:t>
            </a:r>
            <a:r>
              <a:rPr lang="es-CO" dirty="0"/>
              <a:t>serán engañados </a:t>
            </a:r>
            <a:r>
              <a:rPr lang="es-CO" dirty="0" smtClean="0"/>
              <a:t>para </a:t>
            </a:r>
            <a:r>
              <a:rPr lang="es-CO" dirty="0"/>
              <a:t>que cooperen con la política de la gran ramera </a:t>
            </a:r>
            <a:r>
              <a:rPr lang="es-CO" dirty="0" smtClean="0">
                <a:solidFill>
                  <a:srgbClr val="FF0000"/>
                </a:solidFill>
              </a:rPr>
              <a:t>(Ap.13:8</a:t>
            </a:r>
            <a:r>
              <a:rPr lang="es-CO" dirty="0">
                <a:solidFill>
                  <a:srgbClr val="FF0000"/>
                </a:solidFill>
              </a:rPr>
              <a:t>).  </a:t>
            </a:r>
            <a:r>
              <a:rPr lang="es-CO" dirty="0"/>
              <a:t>Este engaño se deberá al proceder de los dirigentes </a:t>
            </a:r>
            <a:r>
              <a:rPr lang="es-CO" dirty="0" smtClean="0"/>
              <a:t>religiosos.- Ya que el pueblo tiene la vista puesta en sus pastores.  </a:t>
            </a:r>
            <a:endParaRPr lang="es-CO" dirty="0"/>
          </a:p>
          <a:p>
            <a:pPr marL="0" indent="0">
              <a:buNone/>
            </a:pPr>
            <a:r>
              <a:rPr lang="es-CO" sz="3200" b="1" dirty="0" smtClean="0"/>
              <a:t>y </a:t>
            </a:r>
            <a:r>
              <a:rPr lang="es-CO" sz="3200" b="1" dirty="0"/>
              <a:t>los habitantes de la tierra se han embriagado con el vino de su </a:t>
            </a:r>
            <a:r>
              <a:rPr lang="es-CO" sz="3200" b="1" dirty="0" smtClean="0"/>
              <a:t>fornicación</a:t>
            </a:r>
            <a:endParaRPr lang="es-CO" sz="3200" b="1" dirty="0"/>
          </a:p>
          <a:p>
            <a:r>
              <a:rPr lang="es-CO" dirty="0" smtClean="0"/>
              <a:t>Una </a:t>
            </a:r>
            <a:r>
              <a:rPr lang="es-CO" dirty="0"/>
              <a:t>embriaguez completa.  Las facultades normales de la razón y el juicio quedarán embotadas y la percepción espiritual entorpecida.  </a:t>
            </a:r>
            <a:r>
              <a:rPr lang="es-CO" dirty="0" smtClean="0">
                <a:solidFill>
                  <a:srgbClr val="FF0000"/>
                </a:solidFill>
              </a:rPr>
              <a:t>(Ver Jer.51:7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2Tes.2:9-10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Ap.13:3-4</a:t>
            </a:r>
            <a:r>
              <a:rPr lang="es-CO" dirty="0">
                <a:solidFill>
                  <a:srgbClr val="FF0000"/>
                </a:solidFill>
              </a:rPr>
              <a:t>, </a:t>
            </a:r>
            <a:r>
              <a:rPr lang="es-CO" dirty="0" smtClean="0">
                <a:solidFill>
                  <a:srgbClr val="FF0000"/>
                </a:solidFill>
              </a:rPr>
              <a:t>7</a:t>
            </a:r>
            <a:r>
              <a:rPr lang="es-CO" dirty="0">
                <a:solidFill>
                  <a:srgbClr val="FF0000"/>
                </a:solidFill>
              </a:rPr>
              <a:t>, </a:t>
            </a:r>
            <a:r>
              <a:rPr lang="es-CO" dirty="0" smtClean="0">
                <a:solidFill>
                  <a:srgbClr val="FF0000"/>
                </a:solidFill>
              </a:rPr>
              <a:t>18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Ap.14:8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Ap.18:3</a:t>
            </a:r>
            <a:r>
              <a:rPr lang="es-CO" dirty="0">
                <a:solidFill>
                  <a:srgbClr val="FF0000"/>
                </a:solidFill>
              </a:rPr>
              <a:t>, </a:t>
            </a:r>
            <a:r>
              <a:rPr lang="es-CO" dirty="0" smtClean="0">
                <a:solidFill>
                  <a:srgbClr val="FF0000"/>
                </a:solidFill>
              </a:rPr>
              <a:t>23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Ap.19:20).</a:t>
            </a:r>
          </a:p>
        </p:txBody>
      </p:sp>
    </p:spTree>
    <p:extLst>
      <p:ext uri="{BB962C8B-B14F-4D97-AF65-F5344CB8AC3E}">
        <p14:creationId xmlns:p14="http://schemas.microsoft.com/office/powerpoint/2010/main" val="22180556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71849" y="172994"/>
            <a:ext cx="11652421" cy="6388444"/>
          </a:xfr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92500" lnSpcReduction="10000"/>
          </a:bodyPr>
          <a:lstStyle/>
          <a:p>
            <a:r>
              <a:rPr lang="es-CO" dirty="0"/>
              <a:t>Nótese que esta embriaguez de los moradores de la tierra se menciona después de referirse a la alianza ilícita entre Babilonia y los reyes de la tierra.  Sin duda Babilonia obrará por intermedio de los reyes de la tierra para poder dominar a quienes no se han sometido a ella voluntariamente.  Son engañados los gobernantes y los gobernados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Ver </a:t>
            </a:r>
            <a:r>
              <a:rPr lang="es-CO" dirty="0">
                <a:solidFill>
                  <a:srgbClr val="FF0000"/>
                </a:solidFill>
              </a:rPr>
              <a:t>CS 682). </a:t>
            </a:r>
          </a:p>
          <a:p>
            <a:r>
              <a:rPr lang="es-CO" dirty="0" smtClean="0"/>
              <a:t>Con </a:t>
            </a:r>
            <a:r>
              <a:rPr lang="es-CO" dirty="0"/>
              <a:t>el </a:t>
            </a:r>
            <a:r>
              <a:rPr lang="es-CO" dirty="0" smtClean="0"/>
              <a:t>vino de su fornicación: </a:t>
            </a:r>
            <a:r>
              <a:rPr lang="es-CO" dirty="0"/>
              <a:t>O sea al beber el vino.  Este “vino” es la política engañosa de Satanás para someter a todo el mundo bajo su dominio, además de las mentiras y las “señales” con las cuales promueve su política </a:t>
            </a:r>
            <a:r>
              <a:rPr lang="es-CO" dirty="0">
                <a:solidFill>
                  <a:srgbClr val="FF0000"/>
                </a:solidFill>
              </a:rPr>
              <a:t>(Ver Ap.13:13-14; Ap.18:23; y Ap. 19:20). </a:t>
            </a:r>
            <a:r>
              <a:rPr lang="es-CO" dirty="0" smtClean="0"/>
              <a:t>Recuerde las palabras de Eva: “</a:t>
            </a:r>
            <a:r>
              <a:rPr lang="es-CO" i="1" dirty="0" smtClean="0"/>
              <a:t>La serpiente me engañ</a:t>
            </a:r>
            <a:r>
              <a:rPr lang="es-CO" dirty="0" smtClean="0"/>
              <a:t>ó”</a:t>
            </a:r>
            <a:r>
              <a:rPr lang="es-CO" dirty="0" smtClean="0">
                <a:solidFill>
                  <a:srgbClr val="FF0000"/>
                </a:solidFill>
              </a:rPr>
              <a:t>  (Ge.3:13).</a:t>
            </a:r>
            <a:endParaRPr lang="es-CO" dirty="0">
              <a:solidFill>
                <a:srgbClr val="FF0000"/>
              </a:solidFill>
            </a:endParaRPr>
          </a:p>
          <a:p>
            <a:r>
              <a:rPr lang="es-CO" dirty="0" smtClean="0"/>
              <a:t>La </a:t>
            </a:r>
            <a:r>
              <a:rPr lang="es-CO" dirty="0"/>
              <a:t>alianza entre el cristianismo apóstata y los poderes políticos de la tierra, es el medio por el cual Satanás se propone unir al mundo bajo su liderazgo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Mi consejo es que  haya mucha oración, y dedicación al estudio de la Palabra de Dios, la Biblia y el EP, los pocos años que restan para el cumplimiento de los 6000 años de pecado, serán difíciles para el remanente</a:t>
            </a:r>
            <a:r>
              <a:rPr lang="es-CO" dirty="0"/>
              <a:t>, </a:t>
            </a:r>
            <a:r>
              <a:rPr lang="es-CO" dirty="0" smtClean="0"/>
              <a:t>“porque </a:t>
            </a:r>
            <a:r>
              <a:rPr lang="es-CO" dirty="0"/>
              <a:t>el diablo ha descendido a vosotros con gran ira, sabiendo que tiene poco </a:t>
            </a:r>
            <a:r>
              <a:rPr lang="es-CO" dirty="0" smtClean="0"/>
              <a:t>tiempo“.</a:t>
            </a:r>
          </a:p>
          <a:p>
            <a:pPr marL="0" indent="0">
              <a:buNone/>
            </a:pPr>
            <a:r>
              <a:rPr lang="es-CO" dirty="0" smtClean="0"/>
              <a:t>Así hemos concluido el tema: </a:t>
            </a:r>
            <a:r>
              <a:rPr lang="es-CO" sz="2600" b="1" i="1" dirty="0" smtClean="0"/>
              <a:t>¿POR QUÉ SE LLAMA LA IGLESIA APÓSTATA LA GRAN RAMERA?</a:t>
            </a:r>
            <a:endParaRPr lang="es-CO" sz="2600" b="1" i="1" dirty="0"/>
          </a:p>
        </p:txBody>
      </p:sp>
    </p:spTree>
    <p:extLst>
      <p:ext uri="{BB962C8B-B14F-4D97-AF65-F5344CB8AC3E}">
        <p14:creationId xmlns:p14="http://schemas.microsoft.com/office/powerpoint/2010/main" val="2908377545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2125</Words>
  <Application>Microsoft Office PowerPoint</Application>
  <PresentationFormat>Panorámica</PresentationFormat>
  <Paragraphs>74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1_Tema de Office</vt:lpstr>
      <vt:lpstr>¿POR QUÉ SE LA LLAMA A LA IGLESIA APOSTATA,  LA GRAN RAMERA?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Esto se ha venido desarrollando poco a poco, a partir del momento cuando su herida mortal fue sanada, y a partir de2015, ha tomado nuevo impulso, cuando el papa francisco, hablo ante las dos cámaras en Estados Unidos. 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¿POR QUÉ SE LA LLAMA A LA IGLESIA APOSTATA,  LA GRAN RAMERA?</dc:title>
  <dc:creator>Usuario de Windows</dc:creator>
  <cp:lastModifiedBy>Usuario de Windows</cp:lastModifiedBy>
  <cp:revision>1</cp:revision>
  <dcterms:created xsi:type="dcterms:W3CDTF">2019-02-17T03:26:03Z</dcterms:created>
  <dcterms:modified xsi:type="dcterms:W3CDTF">2019-02-17T03:30:11Z</dcterms:modified>
</cp:coreProperties>
</file>